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sldIdLst>
    <p:sldId id="256" r:id="rId2"/>
    <p:sldId id="318" r:id="rId3"/>
    <p:sldId id="319" r:id="rId4"/>
    <p:sldId id="320" r:id="rId5"/>
    <p:sldId id="321" r:id="rId6"/>
    <p:sldId id="322" r:id="rId7"/>
    <p:sldId id="323" r:id="rId8"/>
    <p:sldId id="324" r:id="rId9"/>
    <p:sldId id="325" r:id="rId10"/>
    <p:sldId id="359" r:id="rId11"/>
    <p:sldId id="360" r:id="rId12"/>
    <p:sldId id="361" r:id="rId13"/>
    <p:sldId id="362" r:id="rId14"/>
    <p:sldId id="363" r:id="rId15"/>
    <p:sldId id="364" r:id="rId16"/>
    <p:sldId id="365" r:id="rId17"/>
    <p:sldId id="326" r:id="rId18"/>
    <p:sldId id="366" r:id="rId19"/>
    <p:sldId id="367" r:id="rId20"/>
    <p:sldId id="368" r:id="rId21"/>
    <p:sldId id="369" r:id="rId22"/>
    <p:sldId id="370" r:id="rId23"/>
    <p:sldId id="371" r:id="rId24"/>
    <p:sldId id="372" r:id="rId25"/>
    <p:sldId id="373" r:id="rId26"/>
    <p:sldId id="409" r:id="rId27"/>
    <p:sldId id="410" r:id="rId28"/>
    <p:sldId id="374" r:id="rId29"/>
    <p:sldId id="392" r:id="rId30"/>
    <p:sldId id="344" r:id="rId31"/>
    <p:sldId id="345" r:id="rId32"/>
    <p:sldId id="346" r:id="rId33"/>
    <p:sldId id="347" r:id="rId34"/>
    <p:sldId id="348" r:id="rId35"/>
    <p:sldId id="349" r:id="rId36"/>
    <p:sldId id="343" r:id="rId37"/>
    <p:sldId id="296" r:id="rId38"/>
    <p:sldId id="297" r:id="rId39"/>
    <p:sldId id="306" r:id="rId40"/>
    <p:sldId id="302" r:id="rId41"/>
    <p:sldId id="304" r:id="rId42"/>
    <p:sldId id="375" r:id="rId43"/>
    <p:sldId id="411" r:id="rId44"/>
    <p:sldId id="282" r:id="rId45"/>
    <p:sldId id="303" r:id="rId46"/>
    <p:sldId id="288" r:id="rId4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0" autoAdjust="0"/>
  </p:normalViewPr>
  <p:slideViewPr>
    <p:cSldViewPr>
      <p:cViewPr varScale="1">
        <p:scale>
          <a:sx n="90" d="100"/>
          <a:sy n="90" d="100"/>
        </p:scale>
        <p:origin x="-582" y="-90"/>
      </p:cViewPr>
      <p:guideLst>
        <p:guide orient="horz" pos="1620"/>
        <p:guide pos="28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4E7F5B-717C-40BD-875F-3E17ED5CAFDB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B259-96E5-4BD9-ABA8-32A076E7B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881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028700"/>
            <a:ext cx="7851648" cy="13716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2421402"/>
            <a:ext cx="7854696" cy="131445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85801"/>
            <a:ext cx="2057400" cy="390882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85801"/>
            <a:ext cx="6019800" cy="390882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 userDrawn="1"/>
        </p:nvSpPr>
        <p:spPr>
          <a:xfrm>
            <a:off x="8698258" y="4693687"/>
            <a:ext cx="554640" cy="349952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4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Box 15"/>
          <p:cNvSpPr txBox="1"/>
          <p:nvPr userDrawn="1"/>
        </p:nvSpPr>
        <p:spPr>
          <a:xfrm>
            <a:off x="8719487" y="4741715"/>
            <a:ext cx="454433" cy="251460"/>
          </a:xfrm>
          <a:prstGeom prst="rect">
            <a:avLst/>
          </a:prstGeom>
          <a:noFill/>
        </p:spPr>
        <p:txBody>
          <a:bodyPr wrap="square" lIns="68558" tIns="34278" rIns="68558" bIns="34278" rtlCol="0">
            <a:spAutoFit/>
          </a:bodyPr>
          <a:lstStyle/>
          <a:p>
            <a:pPr algn="ctr" defTabSz="913765"/>
            <a:fld id="{2EEF1883-7A0E-4F66-9932-E581691AD397}" type="slidenum">
              <a:rPr lang="zh-CN" altLang="en-US" sz="1200">
                <a:solidFill>
                  <a:prstClr val="white">
                    <a:lumMod val="85000"/>
                  </a:prstClr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‹#›</a:t>
            </a:fld>
            <a:r>
              <a:rPr lang="zh-CN" altLang="en-US" sz="1200" dirty="0">
                <a:solidFill>
                  <a:prstClr val="white">
                    <a:lumMod val="85000"/>
                  </a:prstClr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992711" y="185738"/>
            <a:ext cx="1908402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987552"/>
            <a:ext cx="7772400" cy="1021842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028498"/>
            <a:ext cx="7772400" cy="1132284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8066"/>
            <a:ext cx="8229600" cy="85725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0064"/>
            <a:ext cx="4038600" cy="332613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0064"/>
            <a:ext cx="4038600" cy="332613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8066"/>
            <a:ext cx="8229600" cy="85725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1436"/>
            <a:ext cx="4040188" cy="494514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394818"/>
            <a:ext cx="4041775" cy="491132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885950"/>
            <a:ext cx="4040188" cy="288429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85950"/>
            <a:ext cx="4041775" cy="288429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8066"/>
            <a:ext cx="8305800" cy="85725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5764"/>
            <a:ext cx="2743200" cy="871538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257300"/>
            <a:ext cx="2743200" cy="3429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257300"/>
            <a:ext cx="5111750" cy="3429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831058"/>
            <a:ext cx="5257800" cy="30861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4019827"/>
            <a:ext cx="155448" cy="116586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82747"/>
            <a:ext cx="2212848" cy="1186966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121589"/>
            <a:ext cx="2209800" cy="163449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4767263"/>
            <a:ext cx="609600" cy="27384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899638"/>
            <a:ext cx="4617720" cy="294894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/>
          <p:nvPr/>
        </p:nvSpPr>
        <p:spPr bwMode="auto">
          <a:xfrm flipV="1">
            <a:off x="-9525" y="4362450"/>
            <a:ext cx="9163050" cy="7810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 bwMode="auto">
          <a:xfrm flipV="1">
            <a:off x="4381500" y="4664869"/>
            <a:ext cx="4762500" cy="47863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-9525" y="-5358"/>
            <a:ext cx="9163050" cy="7810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381500" y="-5358"/>
            <a:ext cx="4762500" cy="47863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528066"/>
            <a:ext cx="8229600" cy="85725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51610"/>
            <a:ext cx="8229600" cy="329184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4767263"/>
            <a:ext cx="3352800" cy="273844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4767263"/>
            <a:ext cx="762000" cy="273844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151806"/>
            <a:ext cx="9180548" cy="486918"/>
            <a:chOff x="-19045" y="216550"/>
            <a:chExt cx="9180548" cy="649224"/>
          </a:xfrm>
        </p:grpSpPr>
        <p:sp>
          <p:nvSpPr>
            <p:cNvPr id="12" name="Freeform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 panose="05020102010507070707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7015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 panose="05020102010507070707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7015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 panose="05020102010507070707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185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 panose="05020102010507070707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185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 panose="05020102010507070707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185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 panose="05020102010507070707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 panose="05020102010507070707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&#39640;&#31561;&#23398;&#26657;&#25945;&#24072;&#36164;&#26684;&#35748;&#23450;&#39640;&#26657;&#26448;&#26009;&#25253;&#36865;&#65288;&#38468;&#20214;2&#65289;.doc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&#25945;&#32946;&#25945;&#23398;&#33021;&#21147;&#27979;&#35780;&#21150;&#27861;&#21644;&#26631;&#20934;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&#24191;&#19996;&#30465;&#25945;&#32946;&#21381;&#20851;&#20110;&#35843;&#25972;&#39640;&#26657;&#25945;&#24072;&#36164;&#26684;&#35748;&#23450;&#25945;&#32946;&#23398;&#24515;&#29702;&#23398;&#34917;&#20462;&#39640;&#26657;&#31561;&#20107;&#39033;&#30340;&#36890;&#30693;(&#31908;&#25945;&#32487;&#20989;%5b2018%5d49&#21495;).pdf" TargetMode="External"/><Relationship Id="rId2" Type="http://schemas.openxmlformats.org/officeDocument/2006/relationships/hyperlink" Target="&#25945;&#32946;&#25945;&#23398;&#33021;&#21147;&#27979;&#35780;&#21150;&#27861;&#21644;&#26631;&#20934;.jpg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&#24191;&#19996;&#30465;&#25945;&#24072;&#36164;&#26684;&#30003;&#35831;&#20154;&#21592;&#20307;&#26684;&#26816;&#26597;&#34920;.doc" TargetMode="External"/><Relationship Id="rId2" Type="http://schemas.openxmlformats.org/officeDocument/2006/relationships/hyperlink" Target="&#24191;&#19996;&#30465;&#25945;&#24072;&#36164;&#26684;&#30003;&#35831;&#20154;&#21592;&#20307;&#26684;&#26816;&#26597;&#26631;&#20934;.docx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&#25945;&#32946;&#37096;&#25945;&#24072;&#24037;&#20316;&#21496;&#20851;&#20110;&#36827;&#19968;&#27493;&#35268;&#33539;&#25945;&#24072;&#36164;&#26684;&#20007;&#22833;&#21644;&#25764;&#38144;&#24037;&#20316;&#30340;&#36890;&#30693;.pdf" TargetMode="External"/><Relationship Id="rId2" Type="http://schemas.openxmlformats.org/officeDocument/2006/relationships/hyperlink" Target="&#24191;&#19996;&#30465;&#25945;&#32946;&#21381;&#20851;&#20110;&#24320;&#23637;2020&#24180;&#39640;&#31561;&#23398;&#26657;&#25945;&#24072;&#36164;&#26684;&#35748;&#23450;&#30340;&#36890;&#30693;%20.doc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39640;&#31561;&#23398;&#26657;&#25945;&#24072;&#36164;&#26684;&#35748;&#23450;&#39640;&#26657;&#26448;&#26009;&#25253;&#36865;&#65288;&#38468;&#20214;2&#65289;.doc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15616" y="1923677"/>
            <a:ext cx="7272808" cy="1890211"/>
          </a:xfrm>
        </p:spPr>
        <p:txBody>
          <a:bodyPr>
            <a:noAutofit/>
          </a:bodyPr>
          <a:lstStyle/>
          <a:p>
            <a:pPr algn="l">
              <a:lnSpc>
                <a:spcPts val="3300"/>
              </a:lnSpc>
            </a:pPr>
            <a:r>
              <a:rPr lang="zh-CN" altLang="zh-CN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zh-CN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、广东省高校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教师资格认定流程</a:t>
            </a:r>
          </a:p>
          <a:p>
            <a:pPr algn="l">
              <a:lnSpc>
                <a:spcPts val="3300"/>
              </a:lnSpc>
            </a:pPr>
            <a:r>
              <a:rPr lang="zh-CN" altLang="zh-CN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广东省高校教师资格认定有关规定</a:t>
            </a:r>
            <a:endParaRPr lang="en-US" altLang="zh-CN" sz="2800" b="1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ts val="3300"/>
              </a:lnSpc>
            </a:pPr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三、我省高校教师资格认定工作的几点要求</a:t>
            </a:r>
            <a:endParaRPr lang="en-US" altLang="zh-CN" sz="2800" b="1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430152" y="411510"/>
            <a:ext cx="7851648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高校教师资格认定系统使用和政策解读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47664" y="3813889"/>
            <a:ext cx="5472608" cy="758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广东省教育厅</a:t>
            </a:r>
            <a:endParaRPr lang="en-US" altLang="zh-CN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>
              <a:lnSpc>
                <a:spcPts val="2600"/>
              </a:lnSpc>
            </a:pPr>
            <a:r>
              <a:rPr lang="en-US" altLang="zh-CN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2020</a:t>
            </a:r>
            <a: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r>
              <a:rPr lang="en-US" altLang="zh-CN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9</a:t>
            </a:r>
            <a:r>
              <a:rPr lang="zh-CN" altLang="en-US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月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4315" y="210185"/>
            <a:ext cx="8325485" cy="454660"/>
          </a:xfrm>
        </p:spPr>
        <p:txBody>
          <a:bodyPr>
            <a:normAutofit fontScale="90000"/>
          </a:bodyPr>
          <a:lstStyle/>
          <a:p>
            <a:r>
              <a:rPr lang="zh-CN" altLang="zh-CN" sz="2800"/>
              <a:t>申请人上传个人认定材料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10870" y="664845"/>
            <a:ext cx="650113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：点击我的评审</a:t>
            </a: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提交申报</a:t>
            </a:r>
            <a:endParaRPr lang="zh-CN" altLang="en-US" sz="1600"/>
          </a:p>
        </p:txBody>
      </p:sp>
      <p:pic>
        <p:nvPicPr>
          <p:cNvPr id="4" name="图片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360" y="1087755"/>
            <a:ext cx="9023350" cy="4047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7655" y="200025"/>
            <a:ext cx="8229600" cy="443230"/>
          </a:xfrm>
        </p:spPr>
        <p:txBody>
          <a:bodyPr>
            <a:normAutofit/>
          </a:bodyPr>
          <a:lstStyle/>
          <a:p>
            <a:r>
              <a:rPr lang="zh-CN" altLang="zh-CN" sz="2400">
                <a:sym typeface="+mn-ea"/>
              </a:rPr>
              <a:t>申请人上传个人认定材料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75005" y="740093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上传相关材料</a:t>
            </a:r>
            <a:r>
              <a:rPr lang="zh-CN" altLang="en-US" sz="105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955" y="1144270"/>
            <a:ext cx="9133840" cy="4033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" y="147320"/>
            <a:ext cx="8229600" cy="527685"/>
          </a:xfrm>
        </p:spPr>
        <p:txBody>
          <a:bodyPr>
            <a:normAutofit/>
          </a:bodyPr>
          <a:lstStyle/>
          <a:p>
            <a:r>
              <a:rPr lang="zh-CN" altLang="zh-CN" sz="2400">
                <a:sym typeface="+mn-ea"/>
              </a:rPr>
              <a:t>申请人上传个人认定材料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5780" y="752793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按照文字提示上传材料即可</a:t>
            </a:r>
            <a:endParaRPr lang="zh-CN" altLang="en-US"/>
          </a:p>
        </p:txBody>
      </p:sp>
      <p:pic>
        <p:nvPicPr>
          <p:cNvPr id="4" name="图片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9845" y="1059815"/>
            <a:ext cx="9158605" cy="4097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0020" y="178435"/>
            <a:ext cx="8229600" cy="485775"/>
          </a:xfrm>
        </p:spPr>
        <p:txBody>
          <a:bodyPr>
            <a:normAutofit/>
          </a:bodyPr>
          <a:lstStyle/>
          <a:p>
            <a:r>
              <a:rPr lang="zh-CN" altLang="zh-CN" sz="2400">
                <a:sym typeface="+mn-ea"/>
              </a:rPr>
              <a:t>申请人上传个人认定材料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77190" y="751205"/>
            <a:ext cx="652335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：填写简历。下拉至简历页面，点击新增，填写简历（至少两条）</a:t>
            </a:r>
            <a:endParaRPr lang="zh-CN" altLang="en-US"/>
          </a:p>
        </p:txBody>
      </p:sp>
      <p:pic>
        <p:nvPicPr>
          <p:cNvPr id="6" name="图片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" y="1165225"/>
            <a:ext cx="9107805" cy="1755140"/>
          </a:xfrm>
          <a:prstGeom prst="rect">
            <a:avLst/>
          </a:prstGeom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" y="3096260"/>
            <a:ext cx="9108440" cy="2049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0815" y="125095"/>
            <a:ext cx="8229600" cy="444500"/>
          </a:xfrm>
        </p:spPr>
        <p:txBody>
          <a:bodyPr>
            <a:normAutofit/>
          </a:bodyPr>
          <a:lstStyle/>
          <a:p>
            <a:r>
              <a:rPr lang="zh-CN" altLang="zh-CN" sz="2400">
                <a:sym typeface="+mn-ea"/>
              </a:rPr>
              <a:t>申请人上传个人认定材料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36575" y="710565"/>
            <a:ext cx="6575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有特殊情况可以在“申请人说明”一栏备注，核对申报信息无误后提交，提交后不能修改。最后点击提交，完成申报。</a:t>
            </a:r>
            <a:endParaRPr lang="zh-CN" altLang="en-US"/>
          </a:p>
        </p:txBody>
      </p:sp>
      <p:pic>
        <p:nvPicPr>
          <p:cNvPr id="5" name="图片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930" y="1306195"/>
            <a:ext cx="9058275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70815" y="104140"/>
            <a:ext cx="8229600" cy="465455"/>
          </a:xfrm>
        </p:spPr>
        <p:txBody>
          <a:bodyPr>
            <a:normAutofit/>
          </a:bodyPr>
          <a:lstStyle/>
          <a:p>
            <a:r>
              <a:rPr lang="zh-CN" altLang="zh-CN" sz="2400">
                <a:sym typeface="+mn-ea"/>
              </a:rPr>
              <a:t>申请人上传个人认定材料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7520" y="569595"/>
            <a:ext cx="79228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如果上传材料不合规定，学校退回要求补交，则进入“提交申报材料”菜单后，点击相应需要补交的按钮，查看学校确认意见，根据意见重新上传符合要求的材料后提交。</a:t>
            </a:r>
            <a:endParaRPr lang="zh-CN" altLang="en-US"/>
          </a:p>
        </p:txBody>
      </p:sp>
      <p:pic>
        <p:nvPicPr>
          <p:cNvPr id="9" name="图片 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020" y="1091565"/>
            <a:ext cx="9066530" cy="2106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16455" y="3197225"/>
            <a:ext cx="5038090" cy="18776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6860" y="146685"/>
            <a:ext cx="8229600" cy="487045"/>
          </a:xfrm>
        </p:spPr>
        <p:txBody>
          <a:bodyPr>
            <a:normAutofit/>
          </a:bodyPr>
          <a:lstStyle/>
          <a:p>
            <a:r>
              <a:rPr lang="zh-CN" altLang="zh-CN" sz="2400">
                <a:sym typeface="+mn-ea"/>
              </a:rPr>
              <a:t>申请人密码管理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57200" y="74104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点击右上角姓名，可以修改密码</a:t>
            </a:r>
          </a:p>
        </p:txBody>
      </p:sp>
      <p:pic>
        <p:nvPicPr>
          <p:cNvPr id="10" name="图片 1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30" y="1469390"/>
            <a:ext cx="9120505" cy="3680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84480"/>
            <a:ext cx="8229600" cy="719455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ym typeface="+mn-ea"/>
              </a:rPr>
              <a:t>一、广东省高校教师资格认定流程（学校）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fontAlgn="auto">
              <a:lnSpc>
                <a:spcPts val="3320"/>
              </a:lnSpc>
              <a:spcBef>
                <a:spcPts val="0"/>
              </a:spcBef>
              <a:buNone/>
            </a:pPr>
            <a:r>
              <a:rPr lang="zh-CN" altLang="en-US">
                <a:latin typeface="仿宋_GB2312" panose="02010609030101010101" pitchFamily="49" charset="-122"/>
                <a:ea typeface="仿宋_GB2312" panose="02010609030101010101" pitchFamily="49" charset="-122"/>
              </a:rPr>
              <a:t>    （一）学校工作人员登录“教师资格管理信息系统”和“省评审系统”,对照认定条件完成本校申请人报名信息和上传材料的审核工作，并分别在两个系统进行确认。</a:t>
            </a:r>
          </a:p>
          <a:p>
            <a:pPr marL="0" indent="0">
              <a:buNone/>
            </a:pPr>
            <a:r>
              <a:rPr lang="zh-CN" altLang="en-US">
                <a:latin typeface="仿宋_GB2312" panose="02010609030101010101" pitchFamily="49" charset="-122"/>
                <a:ea typeface="仿宋_GB2312" panose="02010609030101010101" pitchFamily="49" charset="-122"/>
              </a:rPr>
              <a:t>    </a:t>
            </a:r>
            <a:endParaRPr lang="en-US" altLang="zh-CN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520" y="156845"/>
            <a:ext cx="8229600" cy="454660"/>
          </a:xfrm>
        </p:spPr>
        <p:txBody>
          <a:bodyPr>
            <a:normAutofit/>
          </a:bodyPr>
          <a:lstStyle/>
          <a:p>
            <a:r>
              <a:rPr lang="zh-CN" altLang="en-US" sz="2400"/>
              <a:t>第一步：申请人上传材料确认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94030" y="700088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：通过“教师提交材料确认”菜单进入功能界面</a:t>
            </a:r>
            <a:endParaRPr lang="zh-CN" altLang="en-US"/>
          </a:p>
        </p:txBody>
      </p:sp>
      <p:pic>
        <p:nvPicPr>
          <p:cNvPr id="10" name="图片 1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290" y="1156970"/>
            <a:ext cx="9076690" cy="397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8610" y="168275"/>
            <a:ext cx="8378190" cy="475615"/>
          </a:xfrm>
        </p:spPr>
        <p:txBody>
          <a:bodyPr>
            <a:normAutofit/>
          </a:bodyPr>
          <a:lstStyle/>
          <a:p>
            <a:r>
              <a:rPr lang="zh-CN" altLang="en-US" sz="2400">
                <a:sym typeface="+mn-ea"/>
              </a:rPr>
              <a:t>第一步：申请人上传材料确认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46735" y="786765"/>
            <a:ext cx="756158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：在教师提交材料确认功能主界面可以对教师对提交的材料进行审核。</a:t>
            </a:r>
            <a:endParaRPr lang="zh-CN" altLang="en-US"/>
          </a:p>
        </p:txBody>
      </p:sp>
      <p:pic>
        <p:nvPicPr>
          <p:cNvPr id="12" name="图片 1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" y="1386840"/>
            <a:ext cx="9119870" cy="374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90525"/>
            <a:ext cx="8229600" cy="688340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ym typeface="+mn-ea"/>
              </a:rPr>
              <a:t>一、广东省高校教师资格认定流程（申请人）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fontAlgn="auto">
              <a:lnSpc>
                <a:spcPts val="3380"/>
              </a:lnSpc>
              <a:spcBef>
                <a:spcPts val="0"/>
              </a:spcBef>
              <a:buNone/>
            </a:pPr>
            <a:r>
              <a:rPr lang="zh-CN" altLang="en-US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第一步：</a:t>
            </a:r>
          </a:p>
          <a:p>
            <a:pPr marL="0" indent="0" fontAlgn="auto">
              <a:lnSpc>
                <a:spcPts val="3380"/>
              </a:lnSpc>
              <a:spcBef>
                <a:spcPts val="0"/>
              </a:spcBef>
              <a:buNone/>
            </a:pPr>
            <a:r>
              <a:rPr lang="zh-CN" altLang="en-US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    申请人在“中国教师资格网”注册个人账号（身份证号），完善个人信息和下载《个人承诺书》。</a:t>
            </a:r>
          </a:p>
          <a:p>
            <a:pPr marL="0" indent="0" fontAlgn="auto">
              <a:lnSpc>
                <a:spcPts val="3380"/>
              </a:lnSpc>
              <a:spcBef>
                <a:spcPts val="0"/>
              </a:spcBef>
              <a:buNone/>
            </a:pPr>
            <a:r>
              <a:rPr lang="zh-CN" altLang="en-US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第二步：</a:t>
            </a:r>
          </a:p>
          <a:p>
            <a:pPr marL="0" indent="0" fontAlgn="auto">
              <a:lnSpc>
                <a:spcPts val="3380"/>
              </a:lnSpc>
              <a:spcBef>
                <a:spcPts val="0"/>
              </a:spcBef>
              <a:buNone/>
            </a:pPr>
            <a:r>
              <a:rPr lang="zh-CN" altLang="en-US" sz="2400">
                <a:latin typeface="仿宋_GB2312" panose="02010609030101010101" pitchFamily="49" charset="-122"/>
                <a:ea typeface="仿宋_GB2312" panose="02010609030101010101" pitchFamily="49" charset="-122"/>
              </a:rPr>
              <a:t>    网报期间申请人登录“中国教师资格网”报名。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6860" y="177800"/>
            <a:ext cx="8229600" cy="454025"/>
          </a:xfrm>
        </p:spPr>
        <p:txBody>
          <a:bodyPr>
            <a:normAutofit/>
          </a:bodyPr>
          <a:lstStyle/>
          <a:p>
            <a:r>
              <a:rPr lang="zh-CN" altLang="en-US" sz="2400"/>
              <a:t>第一步：申请人上传材料确认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09575" y="709295"/>
            <a:ext cx="832548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：在功能主界面列表区域选中一个对象，点击“审核”按钮，可以审核该申请人的基本信息、简历。</a:t>
            </a:r>
            <a:endParaRPr lang="zh-CN" altLang="en-US"/>
          </a:p>
        </p:txBody>
      </p:sp>
      <p:pic>
        <p:nvPicPr>
          <p:cNvPr id="7" name="图片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" y="1260475"/>
            <a:ext cx="9135110" cy="3907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1790" y="210820"/>
            <a:ext cx="8335010" cy="487045"/>
          </a:xfrm>
        </p:spPr>
        <p:txBody>
          <a:bodyPr>
            <a:normAutofit/>
          </a:bodyPr>
          <a:lstStyle/>
          <a:p>
            <a:r>
              <a:rPr lang="zh-CN" altLang="en-US" sz="2400"/>
              <a:t>第一步：申请人上传材料确认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43255" y="771525"/>
            <a:ext cx="80435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：在审核页面的申报材料区域，选中材料，点击后面的“审核”按钮，弹出对话框，填写审核结果及审核意见。</a:t>
            </a:r>
            <a:endParaRPr lang="zh-CN" altLang="en-US"/>
          </a:p>
        </p:txBody>
      </p:sp>
      <p:pic>
        <p:nvPicPr>
          <p:cNvPr id="6" name="图片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36"/>
          <a:stretch>
            <a:fillRect/>
          </a:stretch>
        </p:blipFill>
        <p:spPr>
          <a:xfrm>
            <a:off x="158750" y="1440815"/>
            <a:ext cx="8762365" cy="1786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8750" y="3302000"/>
            <a:ext cx="8762365" cy="17945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6860" y="189230"/>
            <a:ext cx="8229600" cy="464185"/>
          </a:xfrm>
        </p:spPr>
        <p:txBody>
          <a:bodyPr>
            <a:normAutofit/>
          </a:bodyPr>
          <a:lstStyle/>
          <a:p>
            <a:r>
              <a:rPr lang="zh-CN" altLang="en-US" sz="2400"/>
              <a:t>第一步：申请人上传材料确认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21030" y="714375"/>
            <a:ext cx="8134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：在其他材料信息区域，填写健康状况、教育教学能力测试结果及最终审核结果，提交后不可修改审核结果，保存可修改审核结果。</a:t>
            </a:r>
            <a:endParaRPr lang="zh-CN" altLang="en-US"/>
          </a:p>
        </p:txBody>
      </p:sp>
      <p:pic>
        <p:nvPicPr>
          <p:cNvPr id="4" name="图片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1450" y="1236345"/>
            <a:ext cx="8811895" cy="30956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53085" y="4410710"/>
            <a:ext cx="82022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对申报人材料存在不合格或缺失的情况，审核结果选择为待补交材料，提交后则申报人可重新补充申报材料再提交学校审核。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0995" y="178435"/>
            <a:ext cx="8229600" cy="475615"/>
          </a:xfrm>
        </p:spPr>
        <p:txBody>
          <a:bodyPr/>
          <a:lstStyle/>
          <a:p>
            <a:r>
              <a:rPr lang="zh-CN" altLang="en-US" sz="2400"/>
              <a:t>第二步：教师资格认定材料网上报送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6415" y="791845"/>
            <a:ext cx="787908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本功能为学校领导操作，对申报人申报材料审核结果进行确认后报送省教育厅。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90575" y="1098233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：通过“教师材料报送”菜单进入功能界面。</a:t>
            </a:r>
            <a:endParaRPr lang="zh-CN" altLang="en-US"/>
          </a:p>
        </p:txBody>
      </p:sp>
      <p:pic>
        <p:nvPicPr>
          <p:cNvPr id="5" name="图片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64"/>
          <a:stretch>
            <a:fillRect/>
          </a:stretch>
        </p:blipFill>
        <p:spPr>
          <a:xfrm>
            <a:off x="2187575" y="1614805"/>
            <a:ext cx="4514215" cy="26784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1315" y="167640"/>
            <a:ext cx="8229600" cy="475615"/>
          </a:xfrm>
        </p:spPr>
        <p:txBody>
          <a:bodyPr>
            <a:normAutofit/>
          </a:bodyPr>
          <a:lstStyle/>
          <a:p>
            <a:r>
              <a:rPr lang="zh-CN" altLang="en-US" sz="2400"/>
              <a:t>第二步：教师资格认定材料网上报送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6415" y="787400"/>
            <a:ext cx="83185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</a:t>
            </a:r>
            <a:r>
              <a:rPr lang="en-US" altLang="zh-CN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：点击“查看”可查看具体申报人申报材料及审核结果，点击“通过”或“不通过”对审核结果进行确认并报送教育厅，或全选后点击右上角“确认”报送省教育厅。</a:t>
            </a:r>
          </a:p>
          <a:p>
            <a:pPr indent="0"/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注：学校领导账号可将学校账号确认不通过的教师结果改为通过，故学校领导账号须谨慎使用批量确认通过功能，建议先在“学校确认状态”筛选数据再进行批量操作。</a:t>
            </a:r>
            <a:endParaRPr lang="zh-CN" altLang="en-US"/>
          </a:p>
        </p:txBody>
      </p:sp>
      <p:pic>
        <p:nvPicPr>
          <p:cNvPr id="14" name="图片 1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70" y="1816735"/>
            <a:ext cx="9087485" cy="3286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99390"/>
            <a:ext cx="8229600" cy="454660"/>
          </a:xfrm>
        </p:spPr>
        <p:txBody>
          <a:bodyPr>
            <a:normAutofit/>
          </a:bodyPr>
          <a:lstStyle/>
          <a:p>
            <a:r>
              <a:rPr lang="zh-CN" altLang="en-US" sz="2400"/>
              <a:t>第二步：教师资格认定材料网上报送</a:t>
            </a:r>
          </a:p>
        </p:txBody>
      </p:sp>
      <p:pic>
        <p:nvPicPr>
          <p:cNvPr id="15" name="图片 1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9845" y="1207770"/>
            <a:ext cx="9214485" cy="3948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1610" y="188595"/>
            <a:ext cx="8229600" cy="455295"/>
          </a:xfrm>
        </p:spPr>
        <p:txBody>
          <a:bodyPr>
            <a:noAutofit/>
          </a:bodyPr>
          <a:lstStyle/>
          <a:p>
            <a:r>
              <a:rPr lang="zh-CN" altLang="en-US" sz="2800">
                <a:sym typeface="+mn-ea"/>
              </a:rPr>
              <a:t>密码管理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83845" y="643890"/>
            <a:ext cx="86093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设置全校教师初始密码，点击教师初始密码设置，</a:t>
            </a:r>
            <a:r>
              <a:rPr lang="zh-CN" altLang="en-US" sz="16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设置密码后，全校教师才可通过该密码登录系统，否则无法登录。</a:t>
            </a:r>
            <a:r>
              <a:rPr lang="zh-CN" altLang="en-US" sz="16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输入密码后，点击保存，提示修改密码成功即设置成功。</a:t>
            </a:r>
            <a:endParaRPr lang="zh-CN" altLang="en-US" sz="1600"/>
          </a:p>
        </p:txBody>
      </p:sp>
      <p:pic>
        <p:nvPicPr>
          <p:cNvPr id="4" name="图片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585" y="1227455"/>
            <a:ext cx="8999220" cy="2126615"/>
          </a:xfrm>
          <a:prstGeom prst="rect">
            <a:avLst/>
          </a:prstGeom>
        </p:spPr>
      </p:pic>
      <p:pic>
        <p:nvPicPr>
          <p:cNvPr id="5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15" y="3428365"/>
            <a:ext cx="9113520" cy="171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7020" y="232410"/>
            <a:ext cx="8229600" cy="474980"/>
          </a:xfrm>
        </p:spPr>
        <p:txBody>
          <a:bodyPr>
            <a:normAutofit/>
          </a:bodyPr>
          <a:lstStyle/>
          <a:p>
            <a:r>
              <a:rPr lang="zh-CN" altLang="en-US" sz="2800">
                <a:sym typeface="+mn-ea"/>
              </a:rPr>
              <a:t>密码管理</a:t>
            </a:r>
            <a:endParaRPr lang="zh-CN" altLang="en-US" sz="2800"/>
          </a:p>
        </p:txBody>
      </p:sp>
      <p:sp>
        <p:nvSpPr>
          <p:cNvPr id="100" name="文本框 99"/>
          <p:cNvSpPr txBox="1"/>
          <p:nvPr/>
        </p:nvSpPr>
        <p:spPr>
          <a:xfrm>
            <a:off x="457200" y="774065"/>
            <a:ext cx="61410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重置单个教师密码，点击教师密码管理，选择重置即可。</a:t>
            </a:r>
            <a:endParaRPr lang="zh-CN" altLang="en-US"/>
          </a:p>
        </p:txBody>
      </p:sp>
      <p:pic>
        <p:nvPicPr>
          <p:cNvPr id="8" name="图片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065" y="2270760"/>
            <a:ext cx="9110345" cy="1652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1155" y="135255"/>
            <a:ext cx="8229600" cy="508000"/>
          </a:xfrm>
        </p:spPr>
        <p:txBody>
          <a:bodyPr>
            <a:normAutofit/>
          </a:bodyPr>
          <a:lstStyle/>
          <a:p>
            <a:r>
              <a:rPr lang="zh-CN" altLang="en-US" sz="2400"/>
              <a:t>密码管理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78485" y="763588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2.修改当前管理员账号密码</a:t>
            </a:r>
            <a:r>
              <a:rPr lang="en-US" altLang="zh-CN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点击右上角姓名，进入修改密码</a:t>
            </a:r>
            <a:endParaRPr lang="zh-CN" altLang="en-US"/>
          </a:p>
        </p:txBody>
      </p:sp>
      <p:pic>
        <p:nvPicPr>
          <p:cNvPr id="4" name="图片 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1085" y="1451610"/>
            <a:ext cx="4481195" cy="3291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31140"/>
            <a:ext cx="8229600" cy="624205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ym typeface="+mn-ea"/>
              </a:rPr>
              <a:t>一、广东省高校教师资格认定流程（学校）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4270"/>
            <a:ext cx="8229600" cy="3599180"/>
          </a:xfrm>
        </p:spPr>
        <p:txBody>
          <a:bodyPr/>
          <a:lstStyle/>
          <a:p>
            <a:pPr marL="0" indent="0" fontAlgn="auto">
              <a:lnSpc>
                <a:spcPts val="3420"/>
              </a:lnSpc>
              <a:spcBef>
                <a:spcPts val="0"/>
              </a:spcBef>
              <a:buNone/>
            </a:pPr>
            <a:r>
              <a:rPr lang="en-US" altLang="zh-CN">
                <a:latin typeface="仿宋_GB2312" panose="02010609030101010101" pitchFamily="49" charset="-122"/>
                <a:ea typeface="仿宋_GB2312" panose="02010609030101010101" pitchFamily="49" charset="-122"/>
              </a:rPr>
              <a:t>   </a:t>
            </a:r>
            <a:r>
              <a:rPr lang="zh-CN" altLang="en-US">
                <a:latin typeface="仿宋_GB2312" panose="02010609030101010101" pitchFamily="49" charset="-122"/>
                <a:ea typeface="仿宋_GB2312" panose="02010609030101010101" pitchFamily="49" charset="-122"/>
              </a:rPr>
              <a:t>（二）教师资格管理信息系统确认</a:t>
            </a:r>
          </a:p>
          <a:p>
            <a:pPr marL="0" indent="0" fontAlgn="auto">
              <a:lnSpc>
                <a:spcPts val="3420"/>
              </a:lnSpc>
              <a:spcBef>
                <a:spcPts val="0"/>
              </a:spcBef>
              <a:buNone/>
            </a:pPr>
            <a:r>
              <a:rPr lang="zh-CN" altLang="en-US">
                <a:latin typeface="仿宋_GB2312" panose="02010609030101010101" pitchFamily="49" charset="-122"/>
                <a:ea typeface="仿宋_GB2312" panose="02010609030101010101" pitchFamily="49" charset="-122"/>
              </a:rPr>
              <a:t>    核对申请人在“中国教师资格网”填报的报名信息的准确性，如有错误，提醒申请人及时更正。要特别注意对教师资格证书上打印信息项的核查审验，包括：姓名、性别、出生日期、民族、证件号码、资格种类、任教学科、认定机构名称、毕业时间、个人照片和承诺书是否符合要求，是否清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教师资格管理信息系统实名核验功能培训_页面_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7315" y="-18415"/>
            <a:ext cx="9144635" cy="5179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700" y="1087120"/>
            <a:ext cx="9117965" cy="4009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440527" y="185997"/>
            <a:ext cx="3336290" cy="38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 defTabSz="913765">
              <a:spcBef>
                <a:spcPct val="0"/>
              </a:spcBef>
              <a:buNone/>
            </a:pPr>
            <a:r>
              <a:rPr lang="zh-CN" altLang="zh-CN" sz="21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教师资格管理信息系统确认</a:t>
            </a:r>
          </a:p>
        </p:txBody>
      </p:sp>
      <p:sp>
        <p:nvSpPr>
          <p:cNvPr id="4" name="TextBox 27"/>
          <p:cNvSpPr txBox="1"/>
          <p:nvPr/>
        </p:nvSpPr>
        <p:spPr>
          <a:xfrm>
            <a:off x="440690" y="697865"/>
            <a:ext cx="8287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0" dirty="0" smtClean="0"/>
              <a:t>确认用户登录，选择“核对网络填报数据”，选择核对人，点击“确认”，审核申请人材料是否一致齐全。</a:t>
            </a:r>
            <a:endParaRPr lang="zh-CN" altLang="en-US" sz="135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30506" y="90488"/>
            <a:ext cx="1908402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7" name="直接连接符 46"/>
          <p:cNvCxnSpPr/>
          <p:nvPr/>
        </p:nvCxnSpPr>
        <p:spPr>
          <a:xfrm>
            <a:off x="0" y="697598"/>
            <a:ext cx="91440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377190" y="186632"/>
            <a:ext cx="4216400" cy="38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defTabSz="913765">
              <a:spcBef>
                <a:spcPct val="0"/>
              </a:spcBef>
              <a:buNone/>
            </a:pPr>
            <a:r>
              <a:rPr lang="zh-CN" altLang="en-US" sz="21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教师资格管理信息系统确认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230745" y="186690"/>
            <a:ext cx="1619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TextBox 27"/>
          <p:cNvSpPr txBox="1"/>
          <p:nvPr/>
        </p:nvSpPr>
        <p:spPr>
          <a:xfrm>
            <a:off x="308610" y="795655"/>
            <a:ext cx="813879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0" dirty="0" smtClean="0"/>
              <a:t>确认用户登录，选择“核对网络填报数据”，选择核对人，点击“确认”，审核申请人材料是否一致齐全。</a:t>
            </a:r>
            <a:endParaRPr lang="zh-CN" altLang="en-US" sz="135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35" y="1190625"/>
            <a:ext cx="9144000" cy="3880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7" name="直接连接符 46"/>
          <p:cNvCxnSpPr/>
          <p:nvPr/>
        </p:nvCxnSpPr>
        <p:spPr>
          <a:xfrm>
            <a:off x="0" y="697598"/>
            <a:ext cx="91440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451485" y="185362"/>
            <a:ext cx="4142105" cy="38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defTabSz="913765">
              <a:spcBef>
                <a:spcPct val="0"/>
              </a:spcBef>
              <a:buNone/>
            </a:pPr>
            <a:r>
              <a:rPr lang="zh-CN" altLang="en-US" sz="21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教师资格管理信息系统确认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315200" y="175260"/>
            <a:ext cx="1619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TextBox 27"/>
          <p:cNvSpPr txBox="1"/>
          <p:nvPr/>
        </p:nvSpPr>
        <p:spPr>
          <a:xfrm>
            <a:off x="492125" y="679450"/>
            <a:ext cx="8160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0" dirty="0" smtClean="0">
                <a:sym typeface="+mn-ea"/>
              </a:rPr>
              <a:t>核对网络填报数据，</a:t>
            </a:r>
            <a:r>
              <a:rPr lang="zh-CN" altLang="en-US" sz="1350" dirty="0" smtClean="0"/>
              <a:t>普通话、学历、学籍、学位信息的状态有两种：校验通过 、待验证</a:t>
            </a:r>
            <a:endParaRPr lang="zh-CN" altLang="en-US" sz="135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35" y="1158240"/>
            <a:ext cx="8996680" cy="3869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7" name="直接连接符 46"/>
          <p:cNvCxnSpPr/>
          <p:nvPr/>
        </p:nvCxnSpPr>
        <p:spPr>
          <a:xfrm>
            <a:off x="0" y="697598"/>
            <a:ext cx="91440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398145" y="252672"/>
            <a:ext cx="4195445" cy="38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defTabSz="913765">
              <a:spcBef>
                <a:spcPct val="0"/>
              </a:spcBef>
              <a:buNone/>
            </a:pPr>
            <a:r>
              <a:rPr lang="zh-CN" altLang="en-US" sz="21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教师资格管理信息系统确认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315200" y="242570"/>
            <a:ext cx="1619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78560"/>
            <a:ext cx="914336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7" name="直接连接符 46"/>
          <p:cNvCxnSpPr/>
          <p:nvPr/>
        </p:nvCxnSpPr>
        <p:spPr>
          <a:xfrm>
            <a:off x="0" y="697598"/>
            <a:ext cx="91440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398145" y="185362"/>
            <a:ext cx="4195445" cy="38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defTabSz="913765">
              <a:spcBef>
                <a:spcPct val="0"/>
              </a:spcBef>
              <a:buNone/>
            </a:pPr>
            <a:r>
              <a:rPr lang="zh-CN" altLang="en-US" sz="21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教师资格管理信息系统确认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72143" y="751113"/>
            <a:ext cx="22402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/>
              <a:t>确认用户核对网络填报数据</a:t>
            </a:r>
            <a:endParaRPr lang="zh-CN" altLang="en-US" sz="1350" dirty="0"/>
          </a:p>
        </p:txBody>
      </p:sp>
      <p:sp>
        <p:nvSpPr>
          <p:cNvPr id="28" name="TextBox 27"/>
          <p:cNvSpPr txBox="1"/>
          <p:nvPr/>
        </p:nvSpPr>
        <p:spPr>
          <a:xfrm>
            <a:off x="244928" y="1061356"/>
            <a:ext cx="443593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0" dirty="0" smtClean="0"/>
              <a:t>确认申请人资料无误后，需预览教师资格申请表，检查个人承诺书是否显示完整。</a:t>
            </a:r>
            <a:endParaRPr lang="zh-CN" altLang="en-US" sz="1350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69230" y="697865"/>
            <a:ext cx="3430905" cy="4405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7" name="直接连接符 46"/>
          <p:cNvCxnSpPr/>
          <p:nvPr/>
        </p:nvCxnSpPr>
        <p:spPr>
          <a:xfrm>
            <a:off x="0" y="697598"/>
            <a:ext cx="91440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4385" y="175260"/>
            <a:ext cx="1619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8"/>
          <p:cNvGrpSpPr/>
          <p:nvPr/>
        </p:nvGrpSpPr>
        <p:grpSpPr>
          <a:xfrm>
            <a:off x="0" y="231717"/>
            <a:ext cx="9144000" cy="465881"/>
            <a:chOff x="0" y="308956"/>
            <a:chExt cx="12192000" cy="621175"/>
          </a:xfrm>
        </p:grpSpPr>
        <p:sp>
          <p:nvSpPr>
            <p:cNvPr id="21" name="矩形 3"/>
            <p:cNvSpPr>
              <a:spLocks noChangeArrowheads="1"/>
            </p:cNvSpPr>
            <p:nvPr/>
          </p:nvSpPr>
          <p:spPr bwMode="auto">
            <a:xfrm>
              <a:off x="601980" y="308956"/>
              <a:ext cx="5522807" cy="519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defTabSz="913765">
                <a:spcBef>
                  <a:spcPct val="0"/>
                </a:spcBef>
                <a:buNone/>
              </a:pPr>
              <a:r>
                <a:rPr lang="zh-CN" altLang="en-US" sz="2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教师资格管理信息系统确认</a:t>
              </a: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77405" y="221615"/>
            <a:ext cx="1619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TextBox 25"/>
          <p:cNvSpPr txBox="1"/>
          <p:nvPr/>
        </p:nvSpPr>
        <p:spPr>
          <a:xfrm>
            <a:off x="272143" y="751113"/>
            <a:ext cx="5738495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/>
              <a:t>现场确认用户核对网络填报数据，</a:t>
            </a:r>
            <a:r>
              <a:rPr lang="zh-CN" altLang="en-US" sz="1350" dirty="0" smtClean="0">
                <a:sym typeface="+mn-ea"/>
              </a:rPr>
              <a:t>给出确认状态（确认通过</a:t>
            </a:r>
            <a:r>
              <a:rPr lang="en-US" altLang="zh-CN" sz="1350" dirty="0" smtClean="0">
                <a:sym typeface="+mn-ea"/>
              </a:rPr>
              <a:t>/</a:t>
            </a:r>
            <a:r>
              <a:rPr lang="zh-CN" altLang="en-US" sz="1350" dirty="0" smtClean="0">
                <a:sym typeface="+mn-ea"/>
              </a:rPr>
              <a:t>确认未通过）</a:t>
            </a:r>
            <a:endParaRPr lang="zh-CN" altLang="en-US" sz="1350" dirty="0"/>
          </a:p>
          <a:p>
            <a:endParaRPr lang="zh-CN" altLang="en-US" sz="1350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35" y="1130935"/>
            <a:ext cx="9144635" cy="398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749" y="385981"/>
            <a:ext cx="8229600" cy="648072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ym typeface="+mn-ea"/>
              </a:rPr>
              <a:t>一、广东省高校教师资格认定流程（学校）</a:t>
            </a:r>
            <a:endParaRPr lang="zh-CN" altLang="en-US" sz="3200" dirty="0">
              <a:latin typeface="+mj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260" y="1350010"/>
            <a:ext cx="7776845" cy="3382010"/>
          </a:xfrm>
        </p:spPr>
        <p:txBody>
          <a:bodyPr>
            <a:normAutofit/>
          </a:bodyPr>
          <a:lstStyle/>
          <a:p>
            <a:pPr marL="0" indent="0" fontAlgn="auto">
              <a:lnSpc>
                <a:spcPts val="3380"/>
              </a:lnSpc>
              <a:spcBef>
                <a:spcPts val="0"/>
              </a:spcBef>
              <a:buNone/>
            </a:pP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（三）</a:t>
            </a:r>
            <a:r>
              <a:rPr lang="en-US" altLang="zh-CN" sz="2400" dirty="0" err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学校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按要求报送本校教师</a:t>
            </a:r>
            <a:r>
              <a:rPr lang="zh-CN" altLang="en-US" sz="2400" dirty="0" smtClean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资格</a:t>
            </a:r>
            <a:r>
              <a:rPr lang="zh-CN" altLang="en-US" sz="2400" dirty="0" smtClean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  <a:hlinkClick r:id="rId2" action="ppaction://hlinkfile"/>
              </a:rPr>
              <a:t>认定材料</a:t>
            </a:r>
            <a:r>
              <a:rPr lang="en-US" altLang="zh-CN" sz="2400" dirty="0" smtClean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报</a:t>
            </a:r>
            <a:r>
              <a:rPr lang="en-US" altLang="zh-CN" sz="2400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。</a:t>
            </a:r>
          </a:p>
          <a:p>
            <a:pPr marL="0" indent="0" fontAlgn="auto">
              <a:lnSpc>
                <a:spcPts val="3380"/>
              </a:lnSpc>
              <a:spcBef>
                <a:spcPts val="0"/>
              </a:spcBef>
              <a:buNone/>
            </a:pPr>
            <a:r>
              <a:rPr lang="en-US" altLang="zh-CN" sz="2400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    各高等学校于10月25日前，将本校教师资格认定材料报送省教师继续教育指导中心。材料扫描版发送至邮箱：gdeduhzw@163.com。纸质版邮寄地址：广州市越秀区东风东路723号1506室。联系人：洪老师，电话：020-37628372。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555526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sz="4000" dirty="0">
                <a:latin typeface="+mj-ea"/>
              </a:rPr>
              <a:t>二、广东省高校教师资格认定有关规定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635646"/>
            <a:ext cx="7776864" cy="30963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4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（一）认定的范围</a:t>
            </a:r>
            <a:endParaRPr lang="en-US" altLang="zh-CN" sz="24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indent="0">
              <a:buNone/>
            </a:pPr>
            <a:endParaRPr lang="en-US" altLang="zh-CN" sz="24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indent="0">
              <a:buNone/>
            </a:pPr>
            <a:r>
              <a:rPr lang="en-US" altLang="zh-CN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 </a:t>
            </a:r>
            <a:r>
              <a:rPr lang="en-US" altLang="zh-CN" sz="24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1.</a:t>
            </a:r>
            <a:r>
              <a:rPr lang="zh-CN" altLang="en-US" sz="24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高等学校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专任教师（含编外聘任专任教师</a:t>
            </a:r>
            <a:r>
              <a:rPr lang="zh-CN" altLang="en-US" sz="24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）。</a:t>
            </a:r>
            <a:endParaRPr lang="zh-CN" altLang="en-US" sz="24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indent="0">
              <a:buNone/>
            </a:pPr>
            <a:r>
              <a:rPr lang="en-US" altLang="zh-CN" sz="24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2.</a:t>
            </a:r>
            <a:r>
              <a:rPr lang="zh-CN" altLang="en-US" sz="24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高等学校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政治</a:t>
            </a:r>
            <a:r>
              <a:rPr lang="zh-CN" altLang="en-US" sz="24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辅导员。</a:t>
            </a:r>
            <a:endParaRPr lang="zh-CN" altLang="en-US" sz="24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indent="0">
              <a:buNone/>
            </a:pPr>
            <a:r>
              <a:rPr lang="en-US" altLang="zh-CN" sz="24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3.</a:t>
            </a:r>
            <a:r>
              <a:rPr lang="zh-CN" altLang="en-US" sz="24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高等学校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行政直属附属医院临床教学人员</a:t>
            </a:r>
            <a:r>
              <a:rPr lang="zh-CN" altLang="en-US" sz="24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。</a:t>
            </a:r>
            <a:endParaRPr lang="zh-CN" altLang="en-US" sz="24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339502"/>
            <a:ext cx="8424936" cy="792088"/>
          </a:xfrm>
        </p:spPr>
        <p:txBody>
          <a:bodyPr>
            <a:noAutofit/>
          </a:bodyPr>
          <a:lstStyle/>
          <a:p>
            <a:r>
              <a:rPr lang="zh-CN" altLang="en-US" sz="3600" dirty="0">
                <a:latin typeface="+mj-ea"/>
              </a:rPr>
              <a:t>二、广东省高校教师资格认定有关规定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ts val="3300"/>
              </a:lnSpc>
              <a:buNone/>
            </a:pP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（二）认定的条件</a:t>
            </a:r>
            <a:endParaRPr lang="en-US" altLang="zh-CN" sz="22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indent="0">
              <a:lnSpc>
                <a:spcPts val="3300"/>
              </a:lnSpc>
              <a:buNone/>
            </a:pPr>
            <a:r>
              <a:rPr lang="en-US" altLang="zh-CN" sz="2200" kern="100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Times New Roman" panose="02020603050405020304"/>
              </a:rPr>
              <a:t>    </a:t>
            </a:r>
            <a:r>
              <a:rPr lang="zh-CN" altLang="zh-CN" sz="2200" kern="100" dirty="0" smtClean="0">
                <a:latin typeface="Times New Roman" panose="02020603050405020304"/>
                <a:ea typeface="仿宋_GB2312" panose="02010609030101010101" pitchFamily="49" charset="-122"/>
                <a:cs typeface="Times New Roman" panose="02020603050405020304"/>
              </a:rPr>
              <a:t>申请人</a:t>
            </a:r>
            <a:r>
              <a:rPr lang="zh-CN" altLang="zh-CN" sz="2200" kern="100" dirty="0">
                <a:latin typeface="Times New Roman" panose="02020603050405020304"/>
                <a:ea typeface="仿宋_GB2312" panose="02010609030101010101" pitchFamily="49" charset="-122"/>
                <a:cs typeface="Times New Roman" panose="02020603050405020304"/>
              </a:rPr>
              <a:t>应符合《中华人民共和国教师法》和《教师资格条例》规定的高等学校教师资格认定条件，且未达到国家法定退休年龄</a:t>
            </a:r>
            <a:r>
              <a:rPr lang="zh-CN" altLang="zh-CN" sz="2200" kern="100" dirty="0" smtClean="0">
                <a:latin typeface="Times New Roman" panose="02020603050405020304"/>
                <a:ea typeface="仿宋_GB2312" panose="02010609030101010101" pitchFamily="49" charset="-122"/>
                <a:cs typeface="Times New Roman" panose="02020603050405020304"/>
              </a:rPr>
              <a:t>。</a:t>
            </a:r>
            <a:endParaRPr lang="en-US" altLang="zh-CN" sz="2200" kern="100" dirty="0" smtClean="0">
              <a:latin typeface="Times New Roman" panose="02020603050405020304"/>
              <a:ea typeface="仿宋_GB2312" panose="02010609030101010101" pitchFamily="49" charset="-122"/>
              <a:cs typeface="Times New Roman" panose="02020603050405020304"/>
            </a:endParaRPr>
          </a:p>
          <a:p>
            <a:pPr marL="0" indent="0">
              <a:lnSpc>
                <a:spcPts val="3300"/>
              </a:lnSpc>
              <a:buNone/>
            </a:pP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1.</a:t>
            </a: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申请</a:t>
            </a:r>
            <a:r>
              <a:rPr lang="zh-CN" altLang="en-US" sz="22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认定教师资格者应当遵守宪法和法律，热爱教育事业，履行</a:t>
            </a:r>
            <a:r>
              <a:rPr lang="en-US" altLang="zh-CN" sz="22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《</a:t>
            </a:r>
            <a:r>
              <a:rPr lang="zh-CN" altLang="en-US" sz="22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教师法</a:t>
            </a:r>
            <a:r>
              <a:rPr lang="en-US" altLang="zh-CN" sz="22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》</a:t>
            </a:r>
            <a:r>
              <a:rPr lang="zh-CN" altLang="en-US" sz="22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规定的义务，遵守教师职业道德。</a:t>
            </a:r>
          </a:p>
          <a:p>
            <a:pPr marL="0" indent="0">
              <a:lnSpc>
                <a:spcPts val="3300"/>
              </a:lnSpc>
              <a:buNone/>
            </a:pP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2.</a:t>
            </a: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申请</a:t>
            </a:r>
            <a:r>
              <a:rPr lang="zh-CN" altLang="en-US" sz="22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认定教师资格应当具备</a:t>
            </a:r>
            <a:r>
              <a:rPr lang="en-US" altLang="zh-CN" sz="22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《</a:t>
            </a:r>
            <a:r>
              <a:rPr lang="zh-CN" altLang="en-US" sz="22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教师法</a:t>
            </a:r>
            <a:r>
              <a:rPr lang="en-US" altLang="zh-CN" sz="22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》</a:t>
            </a:r>
            <a:r>
              <a:rPr lang="zh-CN" altLang="en-US" sz="22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规定的相应学历。</a:t>
            </a:r>
          </a:p>
          <a:p>
            <a:pPr marL="0" indent="0">
              <a:lnSpc>
                <a:spcPts val="3300"/>
              </a:lnSpc>
              <a:buNone/>
            </a:pPr>
            <a:endParaRPr lang="en-US" altLang="zh-CN" sz="2400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indent="0">
              <a:lnSpc>
                <a:spcPts val="3300"/>
              </a:lnSpc>
              <a:buNone/>
            </a:pPr>
            <a:r>
              <a:rPr lang="en-US" altLang="zh-CN" sz="24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605" y="267335"/>
            <a:ext cx="8229600" cy="635000"/>
          </a:xfrm>
        </p:spPr>
        <p:txBody>
          <a:bodyPr/>
          <a:lstStyle/>
          <a:p>
            <a:r>
              <a:rPr lang="zh-CN" altLang="en-US" sz="3600" dirty="0">
                <a:solidFill>
                  <a:srgbClr val="04617B"/>
                </a:solidFill>
                <a:latin typeface="隶书" panose="02010509060101010101" charset="-122"/>
              </a:rPr>
              <a:t>二、广东省高校教师资格认定有关规定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82065"/>
            <a:ext cx="8324215" cy="3594100"/>
          </a:xfrm>
        </p:spPr>
        <p:txBody>
          <a:bodyPr>
            <a:normAutofit fontScale="97500"/>
          </a:bodyPr>
          <a:lstStyle/>
          <a:p>
            <a:pPr marL="0" indent="0">
              <a:lnSpc>
                <a:spcPts val="2800"/>
              </a:lnSpc>
              <a:buNone/>
            </a:pPr>
            <a:r>
              <a:rPr lang="en-US" altLang="zh-CN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 </a:t>
            </a:r>
            <a:r>
              <a:rPr lang="en-US" altLang="zh-CN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3.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申请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认定教师资格者的教育教学能力应当符合下列要求：</a:t>
            </a:r>
          </a:p>
          <a:p>
            <a:pPr marL="0" indent="0">
              <a:lnSpc>
                <a:spcPts val="2800"/>
              </a:lnSpc>
              <a:buNone/>
            </a:pP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（</a:t>
            </a:r>
            <a:r>
              <a:rPr lang="en-US" altLang="zh-CN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1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）具备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承担教育教学工作所必须的基本素质和能力。具体测试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  <a:hlinkClick r:id="rId2" action="ppaction://hlinkfile"/>
              </a:rPr>
              <a:t>办法和标准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由省级教育行政部门制定。</a:t>
            </a:r>
          </a:p>
          <a:p>
            <a:pPr marL="0" indent="0">
              <a:lnSpc>
                <a:spcPts val="2800"/>
              </a:lnSpc>
              <a:buNone/>
            </a:pP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（</a:t>
            </a:r>
            <a:r>
              <a:rPr lang="en-US" altLang="zh-CN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2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）普通话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水平应当达到国家语言文字工作委员会颁布的</a:t>
            </a:r>
            <a:r>
              <a:rPr lang="en-US" altLang="zh-CN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《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普通话水平测试等级标准</a:t>
            </a:r>
            <a:r>
              <a:rPr lang="en-US" altLang="zh-CN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》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二级乙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等及以上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标准。</a:t>
            </a:r>
          </a:p>
          <a:p>
            <a:pPr marL="0" indent="0">
              <a:lnSpc>
                <a:spcPts val="2800"/>
              </a:lnSpc>
              <a:buNone/>
            </a:pPr>
            <a:r>
              <a:rPr lang="en-US" altLang="zh-CN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 </a:t>
            </a:r>
            <a:r>
              <a:rPr lang="en-US" altLang="zh-CN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4.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具有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良好的身体素质和心理素质，无传染性疾病，无精神病史，适应教育教学工作的需要，在教师资格认定机构指定的县级以上医院体检合格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。</a:t>
            </a:r>
            <a:endParaRPr lang="zh-CN" altLang="en-US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教师资格管理信息系统实名核验功能培训_页面_1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620" y="-41910"/>
            <a:ext cx="9179560" cy="519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315" y="123190"/>
            <a:ext cx="8579485" cy="748030"/>
          </a:xfrm>
        </p:spPr>
        <p:txBody>
          <a:bodyPr>
            <a:noAutofit/>
          </a:bodyPr>
          <a:lstStyle/>
          <a:p>
            <a:r>
              <a:rPr lang="zh-CN" altLang="en-US" sz="3600" dirty="0"/>
              <a:t>二、广东省高校教师资格认定有关规定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0975" y="1026160"/>
            <a:ext cx="8749030" cy="39547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几点说明：</a:t>
            </a:r>
            <a:endParaRPr lang="en-US" altLang="zh-CN" b="1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en-US" altLang="zh-CN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1</a:t>
            </a:r>
            <a:r>
              <a:rPr lang="en-US" altLang="zh-CN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.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教育学、心理学补修和教育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  <a:hlinkClick r:id="rId2" action="ppaction://hlinkfile"/>
              </a:rPr>
              <a:t>教学能力测试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要求。</a:t>
            </a:r>
            <a:endParaRPr lang="en-US" altLang="zh-CN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en-US" altLang="zh-CN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（</a:t>
            </a:r>
            <a:r>
              <a:rPr lang="en-US" altLang="zh-CN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1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）全日制本科师范毕业生、教育硕士不用补修</a:t>
            </a:r>
            <a:r>
              <a:rPr lang="zh-CN" altLang="zh-CN" dirty="0" smtClean="0">
                <a:latin typeface="Times New Roman" panose="02020603050405020304"/>
                <a:ea typeface="仿宋_GB2312" panose="02010609030101010101" pitchFamily="49" charset="-122"/>
                <a:cs typeface="Times New Roman" panose="02020603050405020304"/>
              </a:rPr>
              <a:t>“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两学</a:t>
            </a:r>
            <a:r>
              <a:rPr lang="en-US" altLang="zh-CN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”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和免教育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教学能力测试。</a:t>
            </a:r>
            <a:endParaRPr lang="en-US" altLang="zh-CN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en-US" altLang="zh-CN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（</a:t>
            </a:r>
            <a:r>
              <a:rPr lang="en-US" altLang="zh-CN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2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）非师范教育类毕业生申请认定教师资格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者需补修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教育学、心理学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。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  <a:hlinkClick r:id="rId3" action="ppaction://hlinkfile"/>
              </a:rPr>
              <a:t>粤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  <a:hlinkClick r:id="rId3" action="ppaction://hlinkfile"/>
              </a:rPr>
              <a:t>教继函</a:t>
            </a:r>
            <a:r>
              <a:rPr lang="en-US" altLang="zh-CN" dirty="0">
                <a:latin typeface="仿宋_GB2312" panose="02010609030101010101" pitchFamily="49" charset="-122"/>
                <a:ea typeface="仿宋_GB2312" panose="02010609030101010101" pitchFamily="49" charset="-122"/>
                <a:hlinkClick r:id="rId3" action="ppaction://hlinkfile"/>
              </a:rPr>
              <a:t>〔2018〕49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号文中规定的</a:t>
            </a:r>
            <a:r>
              <a:rPr lang="en-US" altLang="zh-CN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24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所高校开开展的岗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前培训的高等教育学、高等教育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心理学可用作高校教师资格认定的</a:t>
            </a:r>
            <a:r>
              <a:rPr lang="zh-CN" altLang="zh-CN" dirty="0">
                <a:solidFill>
                  <a:prstClr val="black"/>
                </a:solidFill>
                <a:latin typeface="Times New Roman" panose="02020603050405020304"/>
                <a:ea typeface="仿宋_GB2312" panose="02010609030101010101" pitchFamily="49" charset="-122"/>
                <a:cs typeface="Times New Roman" panose="02020603050405020304"/>
              </a:rPr>
              <a:t>“</a:t>
            </a:r>
            <a:r>
              <a:rPr lang="zh-CN" altLang="en-US" dirty="0">
                <a:solidFill>
                  <a:prstClr val="blac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两学</a:t>
            </a:r>
            <a:r>
              <a:rPr lang="en-US" altLang="zh-CN" dirty="0" smtClean="0">
                <a:solidFill>
                  <a:prstClr val="blac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”</a:t>
            </a:r>
            <a:r>
              <a:rPr lang="zh-CN" altLang="en-US" dirty="0" smtClean="0">
                <a:solidFill>
                  <a:prstClr val="blac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补修成绩。岗前培训</a:t>
            </a:r>
            <a:r>
              <a:rPr lang="zh-CN" altLang="en-US" dirty="0">
                <a:solidFill>
                  <a:prstClr val="blac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的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教研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实习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成绩（合格）可用于</a:t>
            </a:r>
            <a:r>
              <a:rPr lang="zh-CN" altLang="en-US" dirty="0" smtClean="0">
                <a:solidFill>
                  <a:prstClr val="blac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教育</a:t>
            </a:r>
            <a:r>
              <a:rPr lang="zh-CN" altLang="en-US" dirty="0">
                <a:solidFill>
                  <a:prstClr val="blac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教学能力测试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。</a:t>
            </a:r>
            <a:endParaRPr lang="zh-CN" altLang="en-US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（</a:t>
            </a:r>
            <a:r>
              <a:rPr lang="en-US" altLang="zh-CN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）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高等学校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拟聘任教授、副教授或有博士学位的人员申请认定高校教师资格，</a:t>
            </a:r>
            <a:r>
              <a:rPr lang="zh-CN" altLang="en-US" b="1" dirty="0" smtClean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对教育</a:t>
            </a:r>
            <a:r>
              <a:rPr lang="zh-CN" altLang="en-US" b="1" dirty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教学能力测试不作</a:t>
            </a:r>
            <a:r>
              <a:rPr lang="zh-CN" altLang="en-US" b="1" dirty="0" smtClean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要求。</a:t>
            </a:r>
            <a:endParaRPr lang="en-US" altLang="zh-CN" b="1" dirty="0" smtClean="0">
              <a:solidFill>
                <a:srgbClr val="FF000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indent="0">
              <a:lnSpc>
                <a:spcPts val="2600"/>
              </a:lnSpc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605" y="411480"/>
            <a:ext cx="8229600" cy="550545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latin typeface="+mj-ea"/>
              </a:rPr>
              <a:t>二、</a:t>
            </a:r>
            <a:r>
              <a:rPr lang="zh-CN" altLang="en-US" sz="3200" dirty="0">
                <a:sym typeface="+mn-ea"/>
              </a:rPr>
              <a:t>广东省高校教师资格认定有关规定</a:t>
            </a:r>
            <a:endParaRPr lang="zh-CN" altLang="en-US" sz="3200" dirty="0"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4435"/>
            <a:ext cx="8229600" cy="3644265"/>
          </a:xfrm>
        </p:spPr>
        <p:txBody>
          <a:bodyPr>
            <a:normAutofit/>
          </a:bodyPr>
          <a:lstStyle/>
          <a:p>
            <a:pPr marL="0" lvl="0" indent="0" fontAlgn="auto">
              <a:lnSpc>
                <a:spcPts val="3300"/>
              </a:lnSpc>
              <a:spcBef>
                <a:spcPts val="0"/>
              </a:spcBef>
              <a:buClr>
                <a:srgbClr val="0BD0D9"/>
              </a:buClr>
              <a:buNone/>
            </a:pPr>
            <a:r>
              <a:rPr lang="en-US" altLang="zh-CN" sz="2000" dirty="0" smtClean="0">
                <a:solidFill>
                  <a:prstClr val="blac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   </a:t>
            </a:r>
            <a:r>
              <a:rPr lang="en-US" altLang="zh-CN" sz="2400" dirty="0" smtClean="0">
                <a:solidFill>
                  <a:prstClr val="blac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2</a:t>
            </a:r>
            <a:r>
              <a:rPr lang="en-US" altLang="zh-CN" sz="2400" dirty="0">
                <a:solidFill>
                  <a:prstClr val="blac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.</a:t>
            </a:r>
            <a:r>
              <a:rPr lang="zh-CN" altLang="en-US" sz="2400" dirty="0">
                <a:solidFill>
                  <a:prstClr val="blac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普通话免</a:t>
            </a:r>
            <a:r>
              <a:rPr lang="zh-CN" altLang="en-US" sz="2400" dirty="0" smtClean="0">
                <a:solidFill>
                  <a:prstClr val="blac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测条件</a:t>
            </a:r>
            <a:endParaRPr lang="en-US" altLang="zh-CN" sz="2400" dirty="0">
              <a:solidFill>
                <a:prstClr val="black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lvl="0" indent="0" fontAlgn="auto">
              <a:lnSpc>
                <a:spcPts val="3300"/>
              </a:lnSpc>
              <a:spcBef>
                <a:spcPts val="0"/>
              </a:spcBef>
              <a:buClr>
                <a:srgbClr val="0BD0D9"/>
              </a:buClr>
              <a:buNone/>
            </a:pPr>
            <a:r>
              <a:rPr lang="zh-CN" altLang="en-US" sz="2400" dirty="0">
                <a:solidFill>
                  <a:prstClr val="blac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    高等学校拟聘任教授、副教授或有博士学位的人员申请认定高校教师资格，对普通话能力不作要求</a:t>
            </a:r>
            <a:r>
              <a:rPr lang="zh-CN" altLang="en-US" sz="2400" dirty="0" smtClean="0">
                <a:solidFill>
                  <a:prstClr val="blac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。</a:t>
            </a:r>
            <a:endParaRPr lang="en-US" altLang="zh-CN" sz="2400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lvl="0" indent="0" fontAlgn="auto">
              <a:lnSpc>
                <a:spcPts val="3300"/>
              </a:lnSpc>
              <a:spcBef>
                <a:spcPts val="0"/>
              </a:spcBef>
              <a:buNone/>
            </a:pPr>
            <a:r>
              <a:rPr lang="en-US" altLang="zh-CN" sz="24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3.</a:t>
            </a:r>
            <a:r>
              <a:rPr lang="zh-CN" altLang="en-US" sz="24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教师资格认定申请表的打印</a:t>
            </a:r>
            <a:endParaRPr lang="en-US" altLang="zh-CN" sz="2400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lvl="0" indent="0" fontAlgn="auto">
              <a:lnSpc>
                <a:spcPts val="3300"/>
              </a:lnSpc>
              <a:spcBef>
                <a:spcPts val="0"/>
              </a:spcBef>
              <a:buNone/>
            </a:pPr>
            <a:r>
              <a:rPr lang="zh-CN" altLang="en-US" sz="24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根据</a:t>
            </a:r>
            <a:r>
              <a:rPr lang="en-US" altLang="zh-CN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《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教育部教师资格认定指导中心关于启用新版</a:t>
            </a:r>
            <a:r>
              <a:rPr lang="en-US" altLang="zh-CN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&lt;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教师资格认定申请表</a:t>
            </a:r>
            <a:r>
              <a:rPr lang="en-US" altLang="zh-CN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&gt;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的通知</a:t>
            </a:r>
            <a:r>
              <a:rPr lang="en-US" altLang="zh-CN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》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（教资字</a:t>
            </a:r>
            <a:r>
              <a:rPr lang="en-US" altLang="zh-CN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〔2019〕5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号）规定，</a:t>
            </a:r>
            <a:r>
              <a:rPr lang="en-US" altLang="zh-CN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《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教师资格认定申请表</a:t>
            </a:r>
            <a:r>
              <a:rPr lang="en-US" altLang="zh-CN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》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在认定审核通过后由认定机构生成打印，并发放申请人。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3700" y="316230"/>
            <a:ext cx="8229600" cy="614045"/>
          </a:xfrm>
        </p:spPr>
        <p:txBody>
          <a:bodyPr>
            <a:normAutofit/>
          </a:bodyPr>
          <a:lstStyle/>
          <a:p>
            <a:r>
              <a:rPr lang="zh-CN" altLang="en-US" sz="3600" dirty="0">
                <a:latin typeface="+mj-ea"/>
                <a:sym typeface="+mn-ea"/>
              </a:rPr>
              <a:t>二、</a:t>
            </a:r>
            <a:r>
              <a:rPr lang="zh-CN" altLang="en-US" sz="3600" dirty="0">
                <a:sym typeface="+mn-ea"/>
              </a:rPr>
              <a:t>广东省高校教师资格认定有关规定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55700"/>
            <a:ext cx="8229600" cy="3587750"/>
          </a:xfrm>
        </p:spPr>
        <p:txBody>
          <a:bodyPr>
            <a:normAutofit/>
          </a:bodyPr>
          <a:lstStyle/>
          <a:p>
            <a:pPr marL="0" indent="0" fontAlgn="auto">
              <a:lnSpc>
                <a:spcPts val="3300"/>
              </a:lnSpc>
              <a:spcBef>
                <a:spcPts val="0"/>
              </a:spcBef>
              <a:buNone/>
            </a:pPr>
            <a:r>
              <a:rPr lang="en-US" altLang="zh-CN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4.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体格检查</a:t>
            </a:r>
          </a:p>
          <a:p>
            <a:pPr marL="0" indent="0" fontAlgn="auto">
              <a:lnSpc>
                <a:spcPts val="3300"/>
              </a:lnSpc>
              <a:spcBef>
                <a:spcPts val="0"/>
              </a:spcBef>
              <a:buNone/>
            </a:pP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（</a:t>
            </a:r>
            <a:r>
              <a:rPr lang="en-US" altLang="zh-CN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1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）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体检标准按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  <a:hlinkClick r:id="rId2" action="ppaction://hlinkfile"/>
              </a:rPr>
              <a:t>粤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  <a:hlinkClick r:id="rId2" action="ppaction://hlinkfile"/>
              </a:rPr>
              <a:t>教继函</a:t>
            </a:r>
            <a:r>
              <a:rPr lang="en-US" altLang="zh-CN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  <a:hlinkClick r:id="rId2" action="ppaction://hlinkfile"/>
              </a:rPr>
              <a:t>〔2013〕1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  <a:hlinkClick r:id="rId2" action="ppaction://hlinkfile"/>
              </a:rPr>
              <a:t>号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规定执行。</a:t>
            </a:r>
          </a:p>
          <a:p>
            <a:pPr marL="0" indent="0" fontAlgn="auto">
              <a:lnSpc>
                <a:spcPts val="3300"/>
              </a:lnSpc>
              <a:spcBef>
                <a:spcPts val="0"/>
              </a:spcBef>
              <a:buNone/>
            </a:pP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（</a:t>
            </a:r>
            <a:r>
              <a:rPr lang="en-US" altLang="zh-CN" dirty="0" smtClean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2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）《广东省教师资格申请人员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  <a:hlinkClick r:id="rId3" action="ppaction://hlinkfile"/>
              </a:rPr>
              <a:t>体格检查表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》可在“中国教师资格网”的“资料下载”栏目下载。</a:t>
            </a:r>
          </a:p>
          <a:p>
            <a:pPr marL="0" indent="0" fontAlgn="auto">
              <a:lnSpc>
                <a:spcPts val="3300"/>
              </a:lnSpc>
              <a:spcBef>
                <a:spcPts val="0"/>
              </a:spcBef>
              <a:buNone/>
            </a:pP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（</a:t>
            </a:r>
            <a:r>
              <a:rPr lang="en-US" altLang="zh-CN" dirty="0" smtClean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3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）怀孕人员体格检查</a:t>
            </a:r>
            <a:r>
              <a:rPr lang="zh-CN" altLang="en-US" kern="100" dirty="0" smtClean="0">
                <a:solidFill>
                  <a:srgbClr val="000000"/>
                </a:solidFill>
                <a:latin typeface="Times New Roman" panose="02020603050405020304"/>
                <a:ea typeface="仿宋_GB2312" panose="02010609030101010101" pitchFamily="49" charset="-122"/>
                <a:cs typeface="Times New Roman" panose="02020603050405020304"/>
                <a:sym typeface="+mn-ea"/>
              </a:rPr>
              <a:t>问题。</a:t>
            </a:r>
          </a:p>
          <a:p>
            <a:pPr marL="0" indent="0" fontAlgn="auto">
              <a:lnSpc>
                <a:spcPts val="3300"/>
              </a:lnSpc>
              <a:spcBef>
                <a:spcPts val="0"/>
              </a:spcBef>
              <a:buNone/>
            </a:pPr>
            <a:r>
              <a:rPr lang="en-US" altLang="zh-CN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5.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教学任务书。无教学任务书的申请人，学校出具相关的证明材料。</a:t>
            </a:r>
            <a:endParaRPr lang="zh-CN" altLang="en-US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1155" y="220345"/>
            <a:ext cx="8229600" cy="655955"/>
          </a:xfrm>
        </p:spPr>
        <p:txBody>
          <a:bodyPr>
            <a:normAutofit/>
          </a:bodyPr>
          <a:lstStyle/>
          <a:p>
            <a:r>
              <a:rPr lang="zh-CN" altLang="en-US" sz="3600" dirty="0">
                <a:latin typeface="+mj-ea"/>
                <a:sym typeface="+mn-ea"/>
              </a:rPr>
              <a:t>二、</a:t>
            </a:r>
            <a:r>
              <a:rPr lang="zh-CN" altLang="en-US" sz="3600" dirty="0">
                <a:sym typeface="+mn-ea"/>
              </a:rPr>
              <a:t>广东省高校教师资格认定有关规定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0475"/>
            <a:ext cx="8229600" cy="3482975"/>
          </a:xfrm>
        </p:spPr>
        <p:txBody>
          <a:bodyPr>
            <a:normAutofit fontScale="90000"/>
          </a:bodyPr>
          <a:lstStyle/>
          <a:p>
            <a:pPr marL="0" indent="0" fontAlgn="auto">
              <a:lnSpc>
                <a:spcPts val="3300"/>
              </a:lnSpc>
              <a:spcBef>
                <a:spcPts val="0"/>
              </a:spcBef>
              <a:buNone/>
            </a:pPr>
            <a:r>
              <a:rPr lang="en-US" altLang="zh-CN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6.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账号密码。</a:t>
            </a:r>
          </a:p>
          <a:p>
            <a:pPr marL="0" indent="0" fontAlgn="auto">
              <a:lnSpc>
                <a:spcPts val="3300"/>
              </a:lnSpc>
              <a:spcBef>
                <a:spcPts val="0"/>
              </a:spcBef>
              <a:buNone/>
            </a:pPr>
            <a:r>
              <a:rPr lang="en-US" altLang="zh-CN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“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教师资格管理信息系统</a:t>
            </a:r>
            <a:r>
              <a:rPr lang="en-US" altLang="zh-CN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”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和</a:t>
            </a:r>
            <a:r>
              <a:rPr lang="en-US" altLang="zh-CN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“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省评审系统的账号</a:t>
            </a:r>
            <a:r>
              <a:rPr lang="en-US" altLang="zh-CN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”</a:t>
            </a:r>
            <a:r>
              <a:rPr lang="zh-CN" altLang="zh-CN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的账号和密码通过邮箱下发，及时修改初始密码。</a:t>
            </a:r>
            <a:endParaRPr lang="zh-CN" altLang="en-US" dirty="0"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indent="0" fontAlgn="auto">
              <a:lnSpc>
                <a:spcPts val="3300"/>
              </a:lnSpc>
              <a:spcBef>
                <a:spcPts val="0"/>
              </a:spcBef>
              <a:buNone/>
            </a:pPr>
            <a:r>
              <a:rPr lang="en-US" altLang="zh-CN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7.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劳务派遣。劳动合同法规定劳务派遣用工是补充形式，只能在临时性、辅助性或者替代性工作岗位实施。</a:t>
            </a:r>
          </a:p>
          <a:p>
            <a:pPr marL="0" indent="0" fontAlgn="auto">
              <a:lnSpc>
                <a:spcPts val="3300"/>
              </a:lnSpc>
              <a:spcBef>
                <a:spcPts val="0"/>
              </a:spcBef>
              <a:buNone/>
            </a:pPr>
            <a:r>
              <a:rPr lang="en-US" altLang="zh-CN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8.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时间节点。按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  <a:hlinkClick r:id="rId2" action="ppaction://hlinkfile"/>
              </a:rPr>
              <a:t>通知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规定的时间完成网上审核、确认和材料报送。</a:t>
            </a:r>
          </a:p>
          <a:p>
            <a:pPr marL="0" indent="0" fontAlgn="auto">
              <a:lnSpc>
                <a:spcPts val="3300"/>
              </a:lnSpc>
              <a:spcBef>
                <a:spcPts val="0"/>
              </a:spcBef>
              <a:buNone/>
            </a:pPr>
            <a:r>
              <a:rPr lang="en-US" altLang="zh-CN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9.</a:t>
            </a:r>
            <a:r>
              <a:rPr lang="zh-CN" altLang="zh-CN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丧失和</a:t>
            </a:r>
            <a:r>
              <a:rPr lang="zh-CN" altLang="zh-CN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  <a:hlinkClick r:id="rId3" action="ppaction://hlinkfile"/>
              </a:rPr>
              <a:t>撤销</a:t>
            </a:r>
            <a:r>
              <a:rPr lang="zh-CN" altLang="zh-CN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教师资格。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21600"/>
            <a:ext cx="8229600" cy="3521850"/>
          </a:xfrm>
        </p:spPr>
        <p:txBody>
          <a:bodyPr>
            <a:noAutofit/>
          </a:bodyPr>
          <a:lstStyle/>
          <a:p>
            <a:pPr marL="0" indent="0">
              <a:lnSpc>
                <a:spcPts val="3300"/>
              </a:lnSpc>
              <a:buNone/>
            </a:pPr>
            <a:r>
              <a:rPr lang="zh-CN" altLang="en-US" sz="24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（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一）各高校要高度重视，加强领导，落实责任，严格按照高校教师资格认定的范围、条件程序开展本校认定工作</a:t>
            </a:r>
            <a:r>
              <a:rPr lang="zh-CN" altLang="en-US" sz="24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。严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把材料审核关，确保申报材料真实有效、准确无误</a:t>
            </a:r>
            <a:r>
              <a:rPr lang="zh-CN" altLang="en-US" sz="24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。</a:t>
            </a:r>
            <a:endParaRPr lang="en-US" altLang="zh-CN" sz="2400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indent="0">
              <a:lnSpc>
                <a:spcPts val="3300"/>
              </a:lnSpc>
              <a:buNone/>
            </a:pPr>
            <a:r>
              <a:rPr lang="zh-CN" altLang="en-US" sz="2400" dirty="0" smtClean="0">
                <a:solidFill>
                  <a:prstClr val="blac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    （二）</a:t>
            </a:r>
            <a:r>
              <a:rPr lang="zh-CN" altLang="en-US" sz="2400" dirty="0">
                <a:solidFill>
                  <a:prstClr val="blac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各高校要做好政策宣传工作，根据本校实际，提前组织申请人进行普通话水平测试、教育教学能力测试、学历鉴定、体格检查等相关</a:t>
            </a:r>
            <a:r>
              <a:rPr lang="zh-CN" altLang="en-US" sz="2400" dirty="0" smtClean="0">
                <a:solidFill>
                  <a:prstClr val="blac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工作。</a:t>
            </a:r>
            <a:endParaRPr lang="zh-CN" altLang="en-US" sz="24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51460" y="195580"/>
            <a:ext cx="8352790" cy="708660"/>
          </a:xfrm>
        </p:spPr>
        <p:txBody>
          <a:bodyPr>
            <a:noAutofit/>
          </a:bodyPr>
          <a:lstStyle/>
          <a:p>
            <a:r>
              <a:rPr lang="zh-CN" altLang="en-US" sz="3200" dirty="0">
                <a:solidFill>
                  <a:srgbClr val="04617B"/>
                </a:solidFill>
                <a:latin typeface="+mj-ea"/>
              </a:rPr>
              <a:t>三</a:t>
            </a:r>
            <a:r>
              <a:rPr lang="zh-CN" altLang="en-US" sz="3200" dirty="0" smtClean="0">
                <a:solidFill>
                  <a:srgbClr val="04617B"/>
                </a:solidFill>
                <a:latin typeface="+mj-ea"/>
              </a:rPr>
              <a:t>、我省</a:t>
            </a:r>
            <a:r>
              <a:rPr lang="zh-CN" altLang="en-US" sz="3200" dirty="0">
                <a:solidFill>
                  <a:srgbClr val="04617B"/>
                </a:solidFill>
                <a:latin typeface="+mj-ea"/>
              </a:rPr>
              <a:t>高校教师资格认定</a:t>
            </a:r>
            <a:r>
              <a:rPr lang="zh-CN" altLang="en-US" sz="3200" dirty="0" smtClean="0">
                <a:solidFill>
                  <a:srgbClr val="04617B"/>
                </a:solidFill>
                <a:latin typeface="+mj-ea"/>
              </a:rPr>
              <a:t>的工作几点要求</a:t>
            </a:r>
            <a:endParaRPr lang="zh-CN" altLang="en-US" sz="3200" dirty="0">
              <a:solidFill>
                <a:srgbClr val="04617B"/>
              </a:solidFill>
              <a:latin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1151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zh-CN" altLang="en-US" sz="3600" dirty="0"/>
              <a:t>三</a:t>
            </a:r>
            <a:r>
              <a:rPr lang="zh-CN" altLang="en-US" sz="3600" dirty="0" smtClean="0"/>
              <a:t>、</a:t>
            </a:r>
            <a:r>
              <a:rPr lang="zh-CN" altLang="en-US" sz="3600" dirty="0"/>
              <a:t>我</a:t>
            </a:r>
            <a:r>
              <a:rPr lang="zh-CN" altLang="en-US" sz="3600" dirty="0" smtClean="0"/>
              <a:t>省</a:t>
            </a:r>
            <a:r>
              <a:rPr lang="zh-CN" altLang="en-US" sz="3600" dirty="0"/>
              <a:t>高校教师资格</a:t>
            </a:r>
            <a:r>
              <a:rPr lang="zh-CN" altLang="en-US" sz="3600" dirty="0" smtClean="0"/>
              <a:t>认定工作的几点要求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ts val="3300"/>
              </a:lnSpc>
              <a:buNone/>
            </a:pPr>
            <a:r>
              <a:rPr lang="zh-CN" altLang="en-US" sz="24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（三）</a:t>
            </a:r>
            <a:r>
              <a:rPr lang="zh-CN" altLang="en-US" sz="2400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各高校要仔细核对申请人填报信息的准确性，如有错误，提醒申请人及时修改正确。要特别注意对教师资格证书上打印信息项的核查审验，包括：姓名、性别、出生日期、民族、证件号码、资格种类、任教学科、认定机构名称、毕业时间等。仔细核查申请表上需要使用的申请人报名上传的个人照片和承诺书，是否符合要求，是否清晰。</a:t>
            </a:r>
          </a:p>
          <a:p>
            <a:endParaRPr lang="zh-CN" altLang="en-US" sz="24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69672"/>
            <a:ext cx="8229600" cy="287377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9600" b="1" i="1" dirty="0" smtClean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谢谢！</a:t>
            </a:r>
            <a:endParaRPr lang="zh-CN" altLang="en-US" sz="9600" b="1" i="1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教师资格管理信息系统实名核验功能培训_页面_1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7145" y="-43815"/>
            <a:ext cx="9178290" cy="5201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教师资格管理信息系统实名核验功能培训_页面_1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" y="-42545"/>
            <a:ext cx="9178290" cy="5189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教师资格管理信息系统实名核验功能培训_页面_1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7780" y="-22225"/>
            <a:ext cx="9168765" cy="5147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教师资格管理信息系统实名核验功能培训_页面_1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8735" y="-12065"/>
            <a:ext cx="9178290" cy="5169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99390"/>
            <a:ext cx="8230235" cy="719455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ym typeface="+mn-ea"/>
              </a:rPr>
              <a:t>一、广东省高校教师资格认定流程（申请人）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第三步：</a:t>
            </a:r>
            <a:endParaRPr lang="en-US" altLang="zh-CN" dirty="0"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pPr marL="0" indent="0">
              <a:buNone/>
            </a:pPr>
            <a:r>
              <a:rPr lang="en-US" altLang="zh-CN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    </a:t>
            </a:r>
            <a:r>
              <a:rPr lang="en-US" altLang="zh-CN" dirty="0" err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申请人在“中国教师资格网”完成网上报名后的第二天，登录“广东省高校教师资格评审系统</a:t>
            </a:r>
            <a:r>
              <a:rPr lang="en-US" altLang="zh-CN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”</a:t>
            </a:r>
            <a:r>
              <a:rPr lang="zh-CN" altLang="en-US" dirty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按要求</a:t>
            </a:r>
            <a:r>
              <a:rPr lang="en-US" altLang="zh-CN" dirty="0" err="1" smtClean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上传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  <a:hlinkClick r:id="rId2" action="ppaction://hlinkfile"/>
              </a:rPr>
              <a:t>个人认定材料</a:t>
            </a:r>
            <a:r>
              <a:rPr lang="zh-CN" altLang="en-US" dirty="0" smtClean="0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。</a:t>
            </a:r>
            <a:endParaRPr lang="zh-CN" altLang="en-US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</TotalTime>
  <Words>1954</Words>
  <Application>Microsoft Office PowerPoint</Application>
  <PresentationFormat>全屏显示(16:9)</PresentationFormat>
  <Paragraphs>120</Paragraphs>
  <Slides>46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47" baseType="lpstr">
      <vt:lpstr>流畅</vt:lpstr>
      <vt:lpstr>高校教师资格认定系统使用和政策解读</vt:lpstr>
      <vt:lpstr>一、广东省高校教师资格认定流程（申请人）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一、广东省高校教师资格认定流程（申请人）</vt:lpstr>
      <vt:lpstr>申请人上传个人认定材料</vt:lpstr>
      <vt:lpstr>申请人上传个人认定材料</vt:lpstr>
      <vt:lpstr>申请人上传个人认定材料</vt:lpstr>
      <vt:lpstr>申请人上传个人认定材料</vt:lpstr>
      <vt:lpstr>申请人上传个人认定材料</vt:lpstr>
      <vt:lpstr>申请人上传个人认定材料</vt:lpstr>
      <vt:lpstr>申请人密码管理</vt:lpstr>
      <vt:lpstr>一、广东省高校教师资格认定流程（学校）</vt:lpstr>
      <vt:lpstr>第一步：申请人上传材料确认</vt:lpstr>
      <vt:lpstr>第一步：申请人上传材料确认</vt:lpstr>
      <vt:lpstr>第一步：申请人上传材料确认</vt:lpstr>
      <vt:lpstr>第一步：申请人上传材料确认</vt:lpstr>
      <vt:lpstr>第一步：申请人上传材料确认</vt:lpstr>
      <vt:lpstr>第二步：教师资格认定材料网上报送</vt:lpstr>
      <vt:lpstr>第二步：教师资格认定材料网上报送</vt:lpstr>
      <vt:lpstr>第二步：教师资格认定材料网上报送</vt:lpstr>
      <vt:lpstr>密码管理</vt:lpstr>
      <vt:lpstr>密码管理</vt:lpstr>
      <vt:lpstr>密码管理</vt:lpstr>
      <vt:lpstr>一、广东省高校教师资格认定流程（学校）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一、广东省高校教师资格认定流程（学校）</vt:lpstr>
      <vt:lpstr> 二、广东省高校教师资格认定有关规定</vt:lpstr>
      <vt:lpstr>二、广东省高校教师资格认定有关规定</vt:lpstr>
      <vt:lpstr>二、广东省高校教师资格认定有关规定</vt:lpstr>
      <vt:lpstr>二、广东省高校教师资格认定有关规定</vt:lpstr>
      <vt:lpstr>二、广东省高校教师资格认定有关规定</vt:lpstr>
      <vt:lpstr>二、广东省高校教师资格认定有关规定</vt:lpstr>
      <vt:lpstr>二、广东省高校教师资格认定有关规定</vt:lpstr>
      <vt:lpstr>三、我省高校教师资格认定的工作几点要求</vt:lpstr>
      <vt:lpstr>三、我省高校教师资格认定工作的几点要求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2017年中小学教师资格考试面试考务会 </dc:title>
  <dc:creator>yangp</dc:creator>
  <cp:lastModifiedBy>ɞȥm</cp:lastModifiedBy>
  <cp:revision>188</cp:revision>
  <dcterms:created xsi:type="dcterms:W3CDTF">2017-05-08T03:40:00Z</dcterms:created>
  <dcterms:modified xsi:type="dcterms:W3CDTF">2020-09-28T01:21:30Z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2052-10.8.0.6423</vt:lpwstr>
  </property>
</Properties>
</file>